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6" r:id="rId3"/>
    <p:sldId id="268" r:id="rId4"/>
    <p:sldId id="258" r:id="rId5"/>
    <p:sldId id="259" r:id="rId6"/>
    <p:sldId id="260" r:id="rId7"/>
    <p:sldId id="267" r:id="rId8"/>
    <p:sldId id="261" r:id="rId9"/>
    <p:sldId id="257" r:id="rId10"/>
    <p:sldId id="263" r:id="rId11"/>
    <p:sldId id="271" r:id="rId12"/>
    <p:sldId id="26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2" autoAdjust="0"/>
    <p:restoredTop sz="94674" autoAdjust="0"/>
  </p:normalViewPr>
  <p:slideViewPr>
    <p:cSldViewPr snapToGrid="0" snapToObjects="1">
      <p:cViewPr>
        <p:scale>
          <a:sx n="75" d="100"/>
          <a:sy n="75" d="100"/>
        </p:scale>
        <p:origin x="-123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933F7-BFA5-EB43-8BA4-6D85146B8083}" type="datetimeFigureOut">
              <a:rPr lang="en-US" smtClean="0"/>
              <a:t>1/27/12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F92E6-4509-6B46-85B1-892FDDA2E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853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2F2EB-3AF9-BD44-B026-0FF04ABF6390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82202-E26A-0743-8912-D3607F0DE4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43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82202-E26A-0743-8912-D3607F0DE4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7/27/11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7/27/11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7/27/11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7/27/11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7/27/11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7/27/11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7/27/11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7/27/11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7/27/11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7/27/11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7/27/11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7/27/11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08400" y="6275668"/>
            <a:ext cx="1134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fld id="{5F5AE224-0022-7747-B308-5CB733BC588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ouncillogoHiRes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64458" y="5706533"/>
            <a:ext cx="1100667" cy="934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sa.gov/healthit/toolbox/HealthITAdoptiontoolbox/OpportunitiesCollaboration/controlnetworks.htm" TargetMode="External"/><Relationship Id="rId4" Type="http://schemas.openxmlformats.org/officeDocument/2006/relationships/hyperlink" Target="http://www.ncqa.org" TargetMode="External"/><Relationship Id="rId5" Type="http://schemas.openxmlformats.org/officeDocument/2006/relationships/hyperlink" Target="http://www.nachc.com/nachc-pca-listing.cfm" TargetMode="External"/><Relationship Id="rId6" Type="http://schemas.openxmlformats.org/officeDocument/2006/relationships/hyperlink" Target="http://www.pcpcc.net/" TargetMode="External"/><Relationship Id="rId7" Type="http://schemas.openxmlformats.org/officeDocument/2006/relationships/hyperlink" Target="http://www.nhchc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ealthit.hhs.go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hyperlink" Target="mailto:Jhishida@nhchc.org" TargetMode="External"/><Relationship Id="rId5" Type="http://schemas.openxmlformats.org/officeDocument/2006/relationships/hyperlink" Target="https://www.surveymonkey.com/s/NCQAPCMH" TargetMode="Externa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qa.org/tabid/629/Default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5357"/>
          </a:xfrm>
        </p:spPr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549275" y="1219200"/>
            <a:ext cx="8042276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Steps to NCQA Recognition of Patient Centered Medical Home (PCMH)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July 2011</a:t>
            </a:r>
          </a:p>
        </p:txBody>
      </p:sp>
      <p:sp>
        <p:nvSpPr>
          <p:cNvPr id="7" name="Text Placeholder 5"/>
          <p:cNvSpPr>
            <a:spLocks noGrp="1"/>
          </p:cNvSpPr>
          <p:nvPr/>
        </p:nvSpPr>
        <p:spPr bwMode="auto">
          <a:xfrm>
            <a:off x="1568450" y="3420533"/>
            <a:ext cx="5988050" cy="1925637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b="1" dirty="0">
                <a:latin typeface="Gill Sans MT" charset="0"/>
              </a:rPr>
              <a:t>Event Host</a:t>
            </a:r>
            <a:endParaRPr lang="en-US" sz="2400" b="1" dirty="0" smtClean="0">
              <a:latin typeface="Gill Sans MT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b="1" dirty="0" smtClean="0">
                <a:solidFill>
                  <a:srgbClr val="4F6228"/>
                </a:solidFill>
                <a:latin typeface="Gill Sans MT" charset="0"/>
              </a:rPr>
              <a:t>Juli Hishida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endParaRPr lang="en-US" sz="800" b="1" dirty="0" smtClean="0">
              <a:solidFill>
                <a:srgbClr val="4F6228"/>
              </a:solidFill>
              <a:latin typeface="Gill Sans MT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 dirty="0" smtClean="0">
                <a:latin typeface="Gill Sans MT" charset="0"/>
              </a:rPr>
              <a:t>Technical Assistance Program 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 dirty="0">
                <a:latin typeface="Gill Sans MT" charset="0"/>
              </a:rPr>
              <a:t>National Health Care for the Homeless Council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68450" y="5672932"/>
            <a:ext cx="75755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/>
              <a:t>This presentation is supported through a Cooperative Agreement with the Health Resources and Services Administration.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08424"/>
          </a:xfrm>
        </p:spPr>
        <p:txBody>
          <a:bodyPr/>
          <a:lstStyle/>
          <a:p>
            <a:r>
              <a:rPr lang="en-US" dirty="0" smtClean="0"/>
              <a:t>Standard’s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866" y="798794"/>
            <a:ext cx="7795685" cy="58419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700" dirty="0" smtClean="0"/>
          </a:p>
          <a:p>
            <a:r>
              <a:rPr lang="en-US" dirty="0" smtClean="0"/>
              <a:t>Element</a:t>
            </a:r>
          </a:p>
          <a:p>
            <a:pPr lvl="2"/>
            <a:r>
              <a:rPr lang="en-US" dirty="0" smtClean="0"/>
              <a:t>27 total</a:t>
            </a:r>
          </a:p>
          <a:p>
            <a:pPr lvl="2"/>
            <a:r>
              <a:rPr lang="en-US" dirty="0" smtClean="0"/>
              <a:t>6 must-pass </a:t>
            </a:r>
          </a:p>
          <a:p>
            <a:r>
              <a:rPr lang="en-US" dirty="0" smtClean="0"/>
              <a:t>Factors </a:t>
            </a:r>
          </a:p>
          <a:p>
            <a:r>
              <a:rPr lang="en-US" dirty="0" smtClean="0"/>
              <a:t>Scoring </a:t>
            </a:r>
          </a:p>
          <a:p>
            <a:r>
              <a:rPr lang="en-US" dirty="0" smtClean="0"/>
              <a:t>Explanation</a:t>
            </a:r>
          </a:p>
          <a:p>
            <a:r>
              <a:rPr lang="en-US" dirty="0" smtClean="0"/>
              <a:t>Examples (Documentation)</a:t>
            </a:r>
          </a:p>
          <a:p>
            <a:pPr lvl="2"/>
            <a:r>
              <a:rPr lang="en-US" dirty="0" smtClean="0"/>
              <a:t>Process</a:t>
            </a:r>
          </a:p>
          <a:p>
            <a:pPr lvl="2"/>
            <a:r>
              <a:rPr lang="en-US" dirty="0" smtClean="0"/>
              <a:t>Reports</a:t>
            </a:r>
          </a:p>
          <a:p>
            <a:pPr lvl="2"/>
            <a:r>
              <a:rPr lang="en-US" dirty="0" smtClean="0"/>
              <a:t>Records or files</a:t>
            </a:r>
          </a:p>
          <a:p>
            <a:pPr lvl="2"/>
            <a:r>
              <a:rPr lang="en-US" dirty="0" smtClean="0"/>
              <a:t>Materials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9591"/>
          </a:xfrm>
        </p:spPr>
        <p:txBody>
          <a:bodyPr/>
          <a:lstStyle/>
          <a:p>
            <a:r>
              <a:rPr lang="en-US" dirty="0" smtClean="0"/>
              <a:t>Final Scoring</a:t>
            </a:r>
            <a:endParaRPr lang="en-US" dirty="0"/>
          </a:p>
        </p:txBody>
      </p:sp>
      <p:pic>
        <p:nvPicPr>
          <p:cNvPr id="4" name="Content Placeholder 3" descr="PCMHlevels.png"/>
          <p:cNvPicPr>
            <a:picLocks noGrp="1" noChangeAspect="1"/>
          </p:cNvPicPr>
          <p:nvPr>
            <p:ph idx="1"/>
          </p:nvPr>
        </p:nvPicPr>
        <p:blipFill>
          <a:blip r:embed="rId2"/>
          <a:srcRect t="-84231" b="-84231"/>
          <a:stretch>
            <a:fillRect/>
          </a:stretch>
        </p:blipFill>
        <p:spPr>
          <a:xfrm>
            <a:off x="549275" y="107576"/>
            <a:ext cx="8042276" cy="3852332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49275" y="2963333"/>
            <a:ext cx="8042276" cy="2980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ISS Tool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NCQA Recognition Program Review Oversight Committee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Add-on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survey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Patient experience survey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23757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9275" y="1222126"/>
            <a:ext cx="8042276" cy="54186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Regional Extension Centers (REC)- </a:t>
            </a:r>
            <a:r>
              <a:rPr lang="en-US" dirty="0" smtClean="0">
                <a:hlinkClick r:id="rId2"/>
              </a:rPr>
              <a:t>www.healthit.hhs.gov</a:t>
            </a:r>
            <a:endParaRPr lang="en-US" dirty="0" smtClean="0"/>
          </a:p>
          <a:p>
            <a:r>
              <a:rPr lang="en-US" dirty="0" smtClean="0"/>
              <a:t>Health Center Controlled Network (HCCN)- </a:t>
            </a:r>
            <a:r>
              <a:rPr lang="en-US" dirty="0" smtClean="0">
                <a:hlinkClick r:id="rId3"/>
              </a:rPr>
              <a:t>www.hrsa.gov/healthit/toolbox/HealthITAdoptiontoolbox/OpportunitiesCollaboration/controlnetworks.htm</a:t>
            </a:r>
            <a:endParaRPr lang="en-US" dirty="0" smtClean="0"/>
          </a:p>
          <a:p>
            <a:r>
              <a:rPr lang="en-US" dirty="0" smtClean="0"/>
              <a:t>NCQA- Education and Events- </a:t>
            </a:r>
            <a:r>
              <a:rPr lang="en-US" dirty="0" smtClean="0">
                <a:hlinkClick r:id="rId4"/>
              </a:rPr>
              <a:t>www.ncqa.org</a:t>
            </a:r>
            <a:endParaRPr lang="en-US" dirty="0" smtClean="0"/>
          </a:p>
          <a:p>
            <a:r>
              <a:rPr lang="en-US" dirty="0" smtClean="0"/>
              <a:t>State &amp; Regional </a:t>
            </a:r>
            <a:r>
              <a:rPr lang="en-US" dirty="0" err="1" smtClean="0"/>
              <a:t>PCAs</a:t>
            </a:r>
            <a:r>
              <a:rPr lang="en-US" dirty="0" smtClean="0"/>
              <a:t>- </a:t>
            </a:r>
            <a:r>
              <a:rPr lang="en-US" dirty="0" smtClean="0">
                <a:hlinkClick r:id="rId5"/>
              </a:rPr>
              <a:t>http://www.nachc.com/nachc-pca-listing.cfm</a:t>
            </a:r>
            <a:endParaRPr lang="en-US" dirty="0" smtClean="0"/>
          </a:p>
          <a:p>
            <a:r>
              <a:rPr lang="en-US" dirty="0" smtClean="0"/>
              <a:t>Patient Centered Primary Care Collaborative (PCPCC)- </a:t>
            </a:r>
            <a:r>
              <a:rPr lang="en-US" dirty="0" smtClean="0">
                <a:hlinkClick r:id="rId6"/>
              </a:rPr>
              <a:t>http://www.pcpcc.net/</a:t>
            </a:r>
            <a:endParaRPr lang="en-US" dirty="0" smtClean="0"/>
          </a:p>
          <a:p>
            <a:pPr>
              <a:buNone/>
            </a:pPr>
            <a:endParaRPr lang="en-US" sz="865" dirty="0" smtClean="0"/>
          </a:p>
          <a:p>
            <a:pPr lvl="3"/>
            <a:r>
              <a:rPr lang="en-US" sz="2378" dirty="0" smtClean="0"/>
              <a:t>The National Health Care for the Homeless Council- </a:t>
            </a:r>
            <a:r>
              <a:rPr lang="en-US" sz="2378" dirty="0" smtClean="0">
                <a:hlinkClick r:id="rId7"/>
              </a:rPr>
              <a:t>www.nhchc.org</a:t>
            </a:r>
            <a:endParaRPr lang="en-US" sz="2378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987919-47D2-0D4F-B8CB-7ACB12229D4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0659" name="TextBox 4"/>
          <p:cNvSpPr txBox="1">
            <a:spLocks noChangeArrowheads="1"/>
          </p:cNvSpPr>
          <p:nvPr/>
        </p:nvSpPr>
        <p:spPr bwMode="auto">
          <a:xfrm>
            <a:off x="220133" y="423863"/>
            <a:ext cx="8352367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700" b="1" dirty="0">
                <a:solidFill>
                  <a:schemeClr val="accent3">
                    <a:lumMod val="75000"/>
                  </a:schemeClr>
                </a:solidFill>
              </a:rPr>
              <a:t>Thank you for your </a:t>
            </a:r>
            <a:r>
              <a:rPr lang="en-US" sz="3700" b="1" dirty="0" smtClean="0">
                <a:solidFill>
                  <a:schemeClr val="accent3">
                    <a:lumMod val="75000"/>
                  </a:schemeClr>
                </a:solidFill>
              </a:rPr>
              <a:t>participation!</a:t>
            </a:r>
          </a:p>
          <a:p>
            <a:pPr algn="ctr"/>
            <a:endParaRPr lang="en-US" sz="2600" dirty="0">
              <a:solidFill>
                <a:srgbClr val="FDEADA"/>
              </a:solidFill>
            </a:endParaRPr>
          </a:p>
        </p:txBody>
      </p:sp>
      <p:pic>
        <p:nvPicPr>
          <p:cNvPr id="70660" name="Picture 7" descr="MC900383636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1157" y="3029352"/>
            <a:ext cx="1873951" cy="110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1" name="Picture 8" descr="MC900383638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2933" y="3213596"/>
            <a:ext cx="1253101" cy="91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2" name="Rectangle 5"/>
          <p:cNvSpPr>
            <a:spLocks noChangeArrowheads="1"/>
          </p:cNvSpPr>
          <p:nvPr/>
        </p:nvSpPr>
        <p:spPr bwMode="auto">
          <a:xfrm>
            <a:off x="220133" y="1236133"/>
            <a:ext cx="83523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Please </a:t>
            </a:r>
            <a:r>
              <a:rPr lang="en-US" sz="2800" dirty="0">
                <a:solidFill>
                  <a:schemeClr val="tx2"/>
                </a:solidFill>
              </a:rPr>
              <a:t>take a minute to complete the</a:t>
            </a:r>
            <a:r>
              <a:rPr lang="en-US" sz="2800" dirty="0" smtClean="0">
                <a:solidFill>
                  <a:schemeClr val="tx2"/>
                </a:solidFill>
              </a:rPr>
              <a:t> evaluation survey webinar production.</a:t>
            </a:r>
          </a:p>
        </p:txBody>
      </p:sp>
      <p:sp>
        <p:nvSpPr>
          <p:cNvPr id="7" name="Text Placeholder 5"/>
          <p:cNvSpPr>
            <a:spLocks noGrp="1"/>
          </p:cNvSpPr>
          <p:nvPr/>
        </p:nvSpPr>
        <p:spPr bwMode="auto">
          <a:xfrm>
            <a:off x="2331157" y="4355033"/>
            <a:ext cx="4848576" cy="1690167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b="1" dirty="0">
                <a:latin typeface="Gill Sans MT" charset="0"/>
              </a:rPr>
              <a:t>Event Host</a:t>
            </a:r>
            <a:endParaRPr lang="en-US" b="1" dirty="0" smtClean="0">
              <a:latin typeface="Gill Sans MT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2200" b="1" dirty="0" smtClean="0">
                <a:solidFill>
                  <a:srgbClr val="AA5816"/>
                </a:solidFill>
                <a:latin typeface="Gill Sans MT" charset="0"/>
              </a:rPr>
              <a:t>Juli Hishida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endParaRPr lang="en-US" sz="800" b="1" dirty="0" smtClean="0">
              <a:solidFill>
                <a:srgbClr val="4F6228"/>
              </a:solidFill>
              <a:latin typeface="Gill Sans MT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 dirty="0" smtClean="0">
                <a:latin typeface="Gill Sans MT" charset="0"/>
                <a:hlinkClick r:id="rId4"/>
              </a:rPr>
              <a:t>Jhishida@nhchc.org</a:t>
            </a:r>
            <a:endParaRPr lang="en-US" sz="2000" dirty="0" smtClean="0">
              <a:latin typeface="Gill Sans MT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 dirty="0" smtClean="0">
                <a:latin typeface="Gill Sans MT" charset="0"/>
              </a:rPr>
              <a:t>615-226-2292</a:t>
            </a:r>
            <a:endParaRPr lang="en-US" sz="2000" dirty="0">
              <a:latin typeface="Gill Sans MT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9866" y="2413378"/>
            <a:ext cx="684803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>
                <a:hlinkClick r:id="rId5"/>
              </a:rPr>
              <a:t>https://www.surveymonkey.com/s/NCQAPCMH</a:t>
            </a:r>
            <a:endParaRPr lang="en-US" sz="2300" dirty="0" smtClean="0"/>
          </a:p>
          <a:p>
            <a:endParaRPr lang="en-US" sz="23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5357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055532"/>
          </a:xfrm>
        </p:spPr>
        <p:txBody>
          <a:bodyPr>
            <a:normAutofit fontScale="32500" lnSpcReduction="20000"/>
          </a:bodyPr>
          <a:lstStyle/>
          <a:p>
            <a:pPr>
              <a:spcAft>
                <a:spcPts val="1800"/>
              </a:spcAft>
            </a:pPr>
            <a:r>
              <a:rPr lang="en-US" sz="8308" dirty="0" smtClean="0"/>
              <a:t>The Readiness of Meaningful Use of Health Information Technology and PCMH Recognition: A Summary of Responses Provided by HCH Providers</a:t>
            </a:r>
          </a:p>
          <a:p>
            <a:pPr>
              <a:spcAft>
                <a:spcPts val="2400"/>
              </a:spcAft>
            </a:pPr>
            <a:r>
              <a:rPr lang="en-US" sz="8308" dirty="0" smtClean="0"/>
              <a:t>The NCQA PCMH model and its importance</a:t>
            </a:r>
          </a:p>
          <a:p>
            <a:pPr>
              <a:spcAft>
                <a:spcPts val="2400"/>
              </a:spcAft>
            </a:pPr>
            <a:r>
              <a:rPr lang="en-US" sz="8308" dirty="0" smtClean="0"/>
              <a:t>Recent BPHC funding opportunity announcement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42291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795" y="1253067"/>
            <a:ext cx="8042276" cy="5022601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en-US" sz="3176" dirty="0" smtClean="0"/>
              <a:t>Eligibility and Application Process </a:t>
            </a:r>
          </a:p>
          <a:p>
            <a:pPr>
              <a:spcAft>
                <a:spcPts val="1200"/>
              </a:spcAft>
            </a:pPr>
            <a:r>
              <a:rPr lang="en-US" sz="3176" dirty="0" smtClean="0"/>
              <a:t>2011 PCMH Standards and the Scoring Guidelines</a:t>
            </a:r>
          </a:p>
          <a:p>
            <a:pPr lvl="1">
              <a:spcAft>
                <a:spcPts val="1200"/>
              </a:spcAft>
            </a:pPr>
            <a:r>
              <a:rPr lang="en-US" sz="3176" dirty="0" smtClean="0">
                <a:hlinkClick r:id="rId2"/>
              </a:rPr>
              <a:t>http://www.ncqa.org/tabid/629/Default.aspx</a:t>
            </a:r>
            <a:endParaRPr lang="en-US" sz="3176" dirty="0" smtClean="0"/>
          </a:p>
          <a:p>
            <a:pPr>
              <a:spcAft>
                <a:spcPts val="1200"/>
              </a:spcAft>
            </a:pPr>
            <a:r>
              <a:rPr lang="en-US" sz="3176" dirty="0" smtClean="0"/>
              <a:t>Review of Regional Extension Centers (REC) &amp; Health Center Control Networks (HCCN) </a:t>
            </a:r>
          </a:p>
          <a:p>
            <a:pPr>
              <a:spcAft>
                <a:spcPts val="1200"/>
              </a:spcAft>
            </a:pPr>
            <a:r>
              <a:rPr lang="en-US" sz="3176" dirty="0" smtClean="0"/>
              <a:t>Other resource available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08424"/>
          </a:xfrm>
        </p:spPr>
        <p:txBody>
          <a:bodyPr/>
          <a:lstStyle/>
          <a:p>
            <a:r>
              <a:rPr lang="en-US" dirty="0" smtClean="0"/>
              <a:t>Eligibility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74800"/>
            <a:ext cx="8042276" cy="4343400"/>
          </a:xfrm>
        </p:spPr>
        <p:txBody>
          <a:bodyPr/>
          <a:lstStyle/>
          <a:p>
            <a:pPr>
              <a:spcAft>
                <a:spcPts val="3000"/>
              </a:spcAft>
            </a:pPr>
            <a:r>
              <a:rPr lang="en-US" sz="2700" dirty="0" smtClean="0"/>
              <a:t>Follows the same procedures and protocols</a:t>
            </a:r>
          </a:p>
          <a:p>
            <a:pPr>
              <a:spcAft>
                <a:spcPts val="3000"/>
              </a:spcAft>
            </a:pPr>
            <a:r>
              <a:rPr lang="en-US" sz="2700" dirty="0" smtClean="0"/>
              <a:t>Share and make available medical records for all patients treated at the practice site</a:t>
            </a:r>
          </a:p>
          <a:p>
            <a:pPr>
              <a:spcAft>
                <a:spcPts val="3000"/>
              </a:spcAft>
            </a:pPr>
            <a:r>
              <a:rPr lang="en-US" sz="2700" dirty="0" smtClean="0"/>
              <a:t>Use the same systems and procedures to support clinical and administrative functions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3999" cy="840691"/>
          </a:xfrm>
        </p:spPr>
        <p:txBody>
          <a:bodyPr/>
          <a:lstStyle/>
          <a:p>
            <a:r>
              <a:rPr lang="en-US" dirty="0" smtClean="0"/>
              <a:t>Eligible Primary Care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624" y="1202267"/>
            <a:ext cx="7657044" cy="4792134"/>
          </a:xfrm>
        </p:spPr>
        <p:txBody>
          <a:bodyPr>
            <a:normAutofit/>
          </a:bodyPr>
          <a:lstStyle/>
          <a:p>
            <a:r>
              <a:rPr lang="en-US" dirty="0" smtClean="0"/>
              <a:t>An incorporated group of clinicians in an office site </a:t>
            </a:r>
          </a:p>
          <a:p>
            <a:r>
              <a:rPr lang="en-US" dirty="0" smtClean="0"/>
              <a:t>An individual clinician, whether sharing an office with other clinicians or not, who maintains his or her own systems</a:t>
            </a:r>
          </a:p>
          <a:p>
            <a:r>
              <a:rPr lang="en-US" dirty="0" smtClean="0"/>
              <a:t>A group of clinicians at one location that is part of a larger medical group with several locations. </a:t>
            </a:r>
          </a:p>
          <a:p>
            <a:r>
              <a:rPr lang="en-US" dirty="0" smtClean="0"/>
              <a:t>A practice within a multi-site group</a:t>
            </a:r>
          </a:p>
          <a:p>
            <a:r>
              <a:rPr lang="en-US" dirty="0" smtClean="0"/>
              <a:t>A subset of primary care clinicians within a multi-specialty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5357"/>
          </a:xfrm>
        </p:spPr>
        <p:txBody>
          <a:bodyPr/>
          <a:lstStyle/>
          <a:p>
            <a:r>
              <a:rPr lang="en-US" dirty="0" smtClean="0"/>
              <a:t>Eligible Clinicians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54667"/>
            <a:ext cx="8042276" cy="3894666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Can be selected as a Personal Clinician by a patient or family</a:t>
            </a:r>
          </a:p>
          <a:p>
            <a:r>
              <a:rPr lang="en-US" sz="2600" dirty="0" smtClean="0"/>
              <a:t>Physicians, nurse practitioners, and physician assistants who practice in the specialty of internal medicine, family medicine, or pediatrics </a:t>
            </a:r>
            <a:r>
              <a:rPr lang="en-US" sz="2600" dirty="0" err="1" smtClean="0"/>
              <a:t>w</a:t>
            </a:r>
            <a:r>
              <a:rPr lang="en-US" sz="2600" dirty="0" smtClean="0"/>
              <a:t>/ the intention of serving as the personal, primary care clinician for their patients</a:t>
            </a:r>
          </a:p>
          <a:p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0" y="1032933"/>
            <a:ext cx="9143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dirty="0" smtClean="0"/>
              <a:t>All eligible clinicians practicing together at the site applying for recognition must be included in the PCMH application</a:t>
            </a:r>
            <a:endParaRPr lang="en-US" sz="2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643"/>
            <a:ext cx="9144000" cy="976157"/>
          </a:xfrm>
        </p:spPr>
        <p:txBody>
          <a:bodyPr/>
          <a:lstStyle/>
          <a:p>
            <a:r>
              <a:rPr lang="en-US" dirty="0" smtClean="0"/>
              <a:t>Interactive Survey System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399" y="1482726"/>
            <a:ext cx="7169151" cy="515806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Document library &amp; Worksheets</a:t>
            </a:r>
          </a:p>
          <a:p>
            <a:r>
              <a:rPr lang="en-US" sz="2800" dirty="0" smtClean="0"/>
              <a:t>Readiness self-evaluation</a:t>
            </a:r>
          </a:p>
          <a:p>
            <a:r>
              <a:rPr lang="en-US" sz="2800" dirty="0" smtClean="0"/>
              <a:t>NCQA training</a:t>
            </a:r>
          </a:p>
          <a:p>
            <a:r>
              <a:rPr lang="en-US" sz="2800" dirty="0" smtClean="0"/>
              <a:t>Multi-site applications</a:t>
            </a:r>
          </a:p>
          <a:p>
            <a:pPr lvl="1"/>
            <a:r>
              <a:rPr lang="en-US" sz="2800" dirty="0" smtClean="0"/>
              <a:t>Self-assessment questionnaire</a:t>
            </a:r>
          </a:p>
          <a:p>
            <a:pPr lvl="1"/>
            <a:r>
              <a:rPr lang="en-US" sz="2800" dirty="0" smtClean="0"/>
              <a:t>3 or more practice site</a:t>
            </a:r>
          </a:p>
          <a:p>
            <a:pPr lvl="2"/>
            <a:r>
              <a:rPr lang="en-US" sz="2800" dirty="0" smtClean="0"/>
              <a:t>Policies and procedures</a:t>
            </a:r>
          </a:p>
          <a:p>
            <a:pPr lvl="2"/>
            <a:r>
              <a:rPr lang="en-US" sz="2800" dirty="0" smtClean="0"/>
              <a:t>EHR</a:t>
            </a:r>
          </a:p>
          <a:p>
            <a:r>
              <a:rPr lang="en-US" sz="2800" dirty="0" smtClean="0"/>
              <a:t>Fee schedule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59224"/>
          </a:xfrm>
        </p:spPr>
        <p:txBody>
          <a:bodyPr/>
          <a:lstStyle/>
          <a:p>
            <a:r>
              <a:rPr lang="en-US" dirty="0" smtClean="0"/>
              <a:t>Survey Pricing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2700" dirty="0" smtClean="0"/>
              <a:t>Standard</a:t>
            </a:r>
          </a:p>
          <a:p>
            <a:pPr>
              <a:spcAft>
                <a:spcPts val="2400"/>
              </a:spcAft>
            </a:pPr>
            <a:r>
              <a:rPr lang="en-US" sz="2700" dirty="0" smtClean="0"/>
              <a:t>Discounted</a:t>
            </a:r>
          </a:p>
          <a:p>
            <a:pPr>
              <a:spcAft>
                <a:spcPts val="2400"/>
              </a:spcAft>
            </a:pPr>
            <a:r>
              <a:rPr lang="en-US" sz="2700" dirty="0" smtClean="0"/>
              <a:t>Multi-site Group</a:t>
            </a:r>
          </a:p>
          <a:p>
            <a:pPr>
              <a:spcAft>
                <a:spcPts val="2400"/>
              </a:spcAft>
            </a:pPr>
            <a:r>
              <a:rPr lang="en-US" sz="2700" dirty="0" smtClean="0"/>
              <a:t>Add-on Survey or Upgrade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4509"/>
            <a:ext cx="9144000" cy="959224"/>
          </a:xfrm>
        </p:spPr>
        <p:txBody>
          <a:bodyPr>
            <a:normAutofit/>
          </a:bodyPr>
          <a:lstStyle/>
          <a:p>
            <a:r>
              <a:rPr lang="en-US" dirty="0" smtClean="0"/>
              <a:t>2011 PCMH Standards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067" y="1236133"/>
            <a:ext cx="7338484" cy="4707468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PCMH 1</a:t>
            </a:r>
            <a:r>
              <a:rPr lang="en-US" dirty="0" smtClean="0"/>
              <a:t>: Enhance Access and Continuity 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PCMH 2</a:t>
            </a:r>
            <a:r>
              <a:rPr lang="en-US" dirty="0" smtClean="0"/>
              <a:t>: Indentify and Manage Patient Populations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PCMH 3</a:t>
            </a:r>
            <a:r>
              <a:rPr lang="en-US" dirty="0" smtClean="0"/>
              <a:t>: Plan and Manage Care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PCMH 4</a:t>
            </a:r>
            <a:r>
              <a:rPr lang="en-US" dirty="0" smtClean="0"/>
              <a:t>: Provide Self-Care Support and Community Resources 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PCMH 5</a:t>
            </a:r>
            <a:r>
              <a:rPr lang="en-US" dirty="0" smtClean="0"/>
              <a:t>: Track and Coordinate Care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PCMH 6</a:t>
            </a:r>
            <a:r>
              <a:rPr lang="en-US" dirty="0" smtClean="0"/>
              <a:t>: Measure and Improve Performance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E224-0022-7747-B308-5CB733BC588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Custom 13">
      <a:dk1>
        <a:sysClr val="windowText" lastClr="000000"/>
      </a:dk1>
      <a:lt1>
        <a:sysClr val="window" lastClr="FFFFFF"/>
      </a:lt1>
      <a:dk2>
        <a:srgbClr val="09213B"/>
      </a:dk2>
      <a:lt2>
        <a:srgbClr val="FFF7DC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809438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2063</TotalTime>
  <Words>563</Words>
  <Application>Microsoft Macintosh PowerPoint</Application>
  <PresentationFormat>On-screen Show (4:3)</PresentationFormat>
  <Paragraphs>106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Breeze</vt:lpstr>
      <vt:lpstr>Welcome</vt:lpstr>
      <vt:lpstr>Introduction</vt:lpstr>
      <vt:lpstr>Agenda</vt:lpstr>
      <vt:lpstr>Eligibility </vt:lpstr>
      <vt:lpstr>Eligible Primary Care Practices</vt:lpstr>
      <vt:lpstr>Eligible Clinicians</vt:lpstr>
      <vt:lpstr>Interactive Survey System Tool</vt:lpstr>
      <vt:lpstr>Survey Pricing </vt:lpstr>
      <vt:lpstr>2011 PCMH Standards </vt:lpstr>
      <vt:lpstr>Standard’s Structure</vt:lpstr>
      <vt:lpstr>Final Scoring</vt:lpstr>
      <vt:lpstr>PowerPoint Presentation</vt:lpstr>
      <vt:lpstr>Resources</vt:lpstr>
      <vt:lpstr>PowerPoint Presentation</vt:lpstr>
    </vt:vector>
  </TitlesOfParts>
  <Company>NHCHC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 Hishida</dc:creator>
  <cp:lastModifiedBy>Juli Hishida</cp:lastModifiedBy>
  <cp:revision>11</cp:revision>
  <dcterms:created xsi:type="dcterms:W3CDTF">2011-07-27T15:07:19Z</dcterms:created>
  <dcterms:modified xsi:type="dcterms:W3CDTF">2012-01-27T16:10:26Z</dcterms:modified>
</cp:coreProperties>
</file>